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58" r:id="rId8"/>
    <p:sldId id="316" r:id="rId9"/>
    <p:sldId id="259" r:id="rId10"/>
    <p:sldId id="260" r:id="rId11"/>
    <p:sldId id="261" r:id="rId12"/>
    <p:sldId id="273" r:id="rId13"/>
    <p:sldId id="299" r:id="rId14"/>
    <p:sldId id="314" r:id="rId15"/>
    <p:sldId id="322" r:id="rId16"/>
    <p:sldId id="297" r:id="rId17"/>
    <p:sldId id="275" r:id="rId18"/>
    <p:sldId id="317" r:id="rId19"/>
    <p:sldId id="318" r:id="rId20"/>
    <p:sldId id="319" r:id="rId21"/>
    <p:sldId id="320" r:id="rId22"/>
    <p:sldId id="277" r:id="rId23"/>
    <p:sldId id="278" r:id="rId24"/>
    <p:sldId id="279" r:id="rId25"/>
    <p:sldId id="280" r:id="rId26"/>
    <p:sldId id="326" r:id="rId27"/>
    <p:sldId id="321" r:id="rId28"/>
    <p:sldId id="281" r:id="rId29"/>
    <p:sldId id="287" r:id="rId30"/>
    <p:sldId id="291" r:id="rId31"/>
    <p:sldId id="293" r:id="rId32"/>
    <p:sldId id="323" r:id="rId33"/>
    <p:sldId id="262" r:id="rId34"/>
    <p:sldId id="327" r:id="rId35"/>
    <p:sldId id="328" r:id="rId36"/>
    <p:sldId id="329" r:id="rId37"/>
    <p:sldId id="263" r:id="rId38"/>
    <p:sldId id="264" r:id="rId39"/>
    <p:sldId id="265" r:id="rId40"/>
    <p:sldId id="266" r:id="rId41"/>
    <p:sldId id="330" r:id="rId42"/>
    <p:sldId id="300" r:id="rId43"/>
    <p:sldId id="301" r:id="rId44"/>
    <p:sldId id="324" r:id="rId45"/>
    <p:sldId id="302" r:id="rId46"/>
    <p:sldId id="303" r:id="rId47"/>
    <p:sldId id="304" r:id="rId48"/>
    <p:sldId id="307" r:id="rId49"/>
    <p:sldId id="308" r:id="rId50"/>
    <p:sldId id="309" r:id="rId51"/>
    <p:sldId id="312" r:id="rId52"/>
    <p:sldId id="313" r:id="rId53"/>
    <p:sldId id="272" r:id="rId54"/>
    <p:sldId id="33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Япон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3399"/>
              </a:solidFill>
            </c:spPr>
          </c:dPt>
          <c:dLbls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mn-M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Эрэгтэй багш</c:v>
                </c:pt>
                <c:pt idx="1">
                  <c:v>Эмэгтэй багш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54.7</c:v>
                </c:pt>
                <c:pt idx="1">
                  <c:v>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b="1">
              <a:solidFill>
                <a:srgbClr val="7030A0"/>
              </a:solidFill>
              <a:latin typeface="Arial" pitchFamily="34" charset="0"/>
              <a:cs typeface="Arial" pitchFamily="34" charset="0"/>
            </a:defRPr>
          </a:pPr>
          <a:endParaRPr lang="mn-MN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mn-M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Монгол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3399"/>
              </a:solidFill>
            </c:spPr>
          </c:dPt>
          <c:dLbls>
            <c:spPr>
              <a:solidFill>
                <a:srgbClr val="FFFF00"/>
              </a:solidFill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mn-M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Эрэгтэй багш</c:v>
                </c:pt>
                <c:pt idx="1">
                  <c:v>Эмэгтэй багш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18.600000000000001</c:v>
                </c:pt>
                <c:pt idx="1">
                  <c:v>81.400000000000006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b="1">
              <a:solidFill>
                <a:srgbClr val="7030A0"/>
              </a:solidFill>
              <a:latin typeface="Arial" pitchFamily="34" charset="0"/>
              <a:cs typeface="Arial" pitchFamily="34" charset="0"/>
            </a:defRPr>
          </a:pPr>
          <a:endParaRPr lang="mn-MN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mn-MN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80F12-4E3A-4A57-909C-D9F285CEDE94}" type="datetimeFigureOut">
              <a:rPr lang="en-US" smtClean="0"/>
              <a:pPr/>
              <a:t>11/15/2019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8E6AA-029F-49D3-B98C-BC78914366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305800" cy="1600200"/>
          </a:xfrm>
        </p:spPr>
        <p:txBody>
          <a:bodyPr>
            <a:noAutofit/>
          </a:bodyPr>
          <a:lstStyle/>
          <a:p>
            <a:r>
              <a:rPr lang="mn-MN" sz="3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“ХИЧЭЭЛИЙН СУДАЛГААНЫ НИЙГЭМЛЭГ”-ИЙН ЯПОН ДАХЬ СУРГАЛТ 2019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5867400"/>
            <a:ext cx="6400800" cy="609600"/>
          </a:xfrm>
        </p:spPr>
        <p:txBody>
          <a:bodyPr/>
          <a:lstStyle/>
          <a:p>
            <a:pPr algn="r"/>
            <a:r>
              <a:rPr lang="mn-MN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2019.11.06 – 2019.11.13</a:t>
            </a:r>
            <a:endParaRPr lang="en-US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 descr="73375632_410383519872537_2943840137378791424_n.jpg"/>
          <p:cNvPicPr>
            <a:picLocks noChangeAspect="1"/>
          </p:cNvPicPr>
          <p:nvPr/>
        </p:nvPicPr>
        <p:blipFill>
          <a:blip r:embed="rId2" cstate="print"/>
          <a:srcRect l="2525" t="28404" r="4034" b="14027"/>
          <a:stretch>
            <a:fillRect/>
          </a:stretch>
        </p:blipFill>
        <p:spPr>
          <a:xfrm>
            <a:off x="262890" y="1676400"/>
            <a:ext cx="874014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381000"/>
          <a:ext cx="8534401" cy="381000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219200"/>
                <a:gridCol w="1295400"/>
                <a:gridCol w="990600"/>
                <a:gridCol w="1066800"/>
                <a:gridCol w="1066800"/>
                <a:gridCol w="2895601"/>
              </a:tblGrid>
              <a:tr h="442232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Бага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Дунд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Ахлах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782411">
                <a:tc rowSpan="2"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Япон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Эрэгтэй багш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37.6%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57.4%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69%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7 хоногт 40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цаг </a:t>
                      </a:r>
                      <a:r>
                        <a:rPr lang="en-U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нормт цаг 20-оос дээш</a:t>
                      </a:r>
                      <a:r>
                        <a:rPr lang="en-U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6 жил тутам сэлгэж ажиллуулдаг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02053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Эмэгтэй багш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62.4%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42.6%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31%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2411">
                <a:tc rowSpan="2"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Монгол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Эрэгтэй багш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18.6%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7 хоногт 40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цаг </a:t>
                      </a:r>
                      <a:r>
                        <a:rPr lang="en-U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нормт цаг 19</a:t>
                      </a:r>
                      <a:r>
                        <a:rPr lang="en-US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Өөрийн хүсэлтээр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7824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Эмэгтэй багш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81.4%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57200" y="4267200"/>
          <a:ext cx="3886200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5105400" y="4191000"/>
          <a:ext cx="3657600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“Үрава” их сургууль</a:t>
            </a:r>
            <a:endParaRPr lang="en-US" b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800600"/>
          </a:xfrm>
        </p:spPr>
        <p:txBody>
          <a:bodyPr>
            <a:normAutofit/>
          </a:bodyPr>
          <a:lstStyle/>
          <a:p>
            <a:pPr algn="just"/>
            <a:r>
              <a:rPr lang="mn-MN" sz="4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Багш бэлтгэх сургалтыг орчинд нь практикт суурилан явуулдаг.</a:t>
            </a:r>
          </a:p>
          <a:p>
            <a:pPr algn="just"/>
            <a:r>
              <a:rPr lang="mn-MN" sz="4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СӨБ, бага ангийн багш нар уйгагүй бүтээлчээр судалгааны ажил хийж, үр дүнгээрээ их дээд сургуулийн багш болох боломж гардаг.</a:t>
            </a:r>
            <a:endParaRPr lang="en-US" sz="40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japan\73482606_2501989220047871_859323666164141260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05" t="31989" r="3280" b="12452"/>
          <a:stretch>
            <a:fillRect/>
          </a:stretch>
        </p:blipFill>
        <p:spPr bwMode="auto">
          <a:xfrm>
            <a:off x="304800" y="990600"/>
            <a:ext cx="8645236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5553058_529996247589974_782691040320762675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762000"/>
            <a:ext cx="9144001" cy="44425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07_133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japan\20191107_134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258435959827385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4343400" cy="5791200"/>
          </a:xfrm>
        </p:spPr>
      </p:pic>
      <p:pic>
        <p:nvPicPr>
          <p:cNvPr id="3074" name="Picture 2" descr="D:\japan\received_97002889000488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65200"/>
            <a:ext cx="4419600" cy="589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07_132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305800" cy="6248400"/>
          </a:xfrm>
        </p:spPr>
        <p:txBody>
          <a:bodyPr>
            <a:normAutofit/>
          </a:bodyPr>
          <a:lstStyle/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Үрава их сургууль</a:t>
            </a:r>
          </a:p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Минота дүүргийн Одабай Гакүэн цогцолбор Кооёо бага, дунд сургууль</a:t>
            </a:r>
          </a:p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“Минато хичээлийг сайжруулах академи” АББ</a:t>
            </a:r>
          </a:p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Минато дүүргийн Боловсролын хэлтэс</a:t>
            </a:r>
          </a:p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Токио Гакүгэй их сургуулийн харьяа Сэтагаяа бага сургууль</a:t>
            </a: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416828925661085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95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4471679_514365532448469_871572105438481612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5938" y="0"/>
            <a:ext cx="9219937" cy="6920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12_1026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6751803_1779379708863156_416826919244686950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963"/>
          <a:stretch>
            <a:fillRect/>
          </a:stretch>
        </p:blipFill>
        <p:spPr>
          <a:xfrm>
            <a:off x="0" y="0"/>
            <a:ext cx="91462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08_121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08_0913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11_112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12_115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08_1215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85256117849231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247452964282482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667" t="16667" r="8333" b="6889"/>
          <a:stretch>
            <a:fillRect/>
          </a:stretch>
        </p:blipFill>
        <p:spPr>
          <a:xfrm>
            <a:off x="-1" y="-1"/>
            <a:ext cx="9144001" cy="65532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248913382797653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0"/>
            <a:ext cx="5105400" cy="68072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5478523_1308475046001971_138882515173008998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9198"/>
            <a:ext cx="9161705" cy="68771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11_1605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07_1049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25499" y="850900"/>
            <a:ext cx="68072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japan\received_110934972260483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mn-MN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ХИЧЭЭЛИЙН БЭЛТГЭЛ СУДАЛГАА</a:t>
            </a:r>
            <a:r>
              <a:rPr lang="mn-MN" dirty="0" smtClean="0"/>
              <a:t/>
            </a:r>
            <a:br>
              <a:rPr lang="mn-MN" dirty="0" smtClean="0"/>
            </a:b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үнэт зүйл</a:t>
            </a:r>
            <a:r>
              <a:rPr lang="en-US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181600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AutoNum type="arabicPeriod"/>
            </a:pP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Хэлэлцүүлсэн, цэвэр, тодорхой, илүү зүйлгүй сургалтын хөтөлбөр</a:t>
            </a:r>
          </a:p>
          <a:p>
            <a:pPr marL="514350" indent="-514350" algn="just">
              <a:buAutoNum type="arabicPeriod"/>
            </a:pP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Хамтын ажиллагаа</a:t>
            </a:r>
          </a:p>
          <a:p>
            <a:pPr marL="514350" indent="-514350" algn="just">
              <a:buAutoNum type="arabicPeriod"/>
            </a:pP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Бүх хүн хүчин чармайлт гаргавал хичээл сайн болно гэсэн итгэл</a:t>
            </a:r>
          </a:p>
          <a:p>
            <a:pPr marL="514350" indent="-514350" algn="just">
              <a:buAutoNum type="arabicPeriod"/>
            </a:pP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Үргэлж тусгаж авч сайжруулдаг хэвшил, буруугаа олж харах</a:t>
            </a:r>
          </a:p>
          <a:p>
            <a:pPr marL="514350" indent="-514350" algn="just">
              <a:buAutoNum type="arabicPeriod"/>
            </a:pP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Боловсролын тогтвортой бодлого</a:t>
            </a:r>
          </a:p>
          <a:p>
            <a:pPr marL="514350" indent="-514350" algn="just">
              <a:buAutoNum type="arabicPeriod"/>
            </a:pP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Арга зүйгээ сайжруулахын тулд цаг гаргадаг</a:t>
            </a:r>
          </a:p>
          <a:p>
            <a:pPr marL="514350" indent="-514350" algn="just">
              <a:buAutoNum type="arabicPeriod"/>
            </a:pP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Бүх хүүхдэд анхаарлаа төвлөрүүлдэг</a:t>
            </a:r>
            <a:endParaRPr lang="en-US" b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mn-MN" sz="32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ХҮҮХДЭД СУУРИЛСАН ХИЧЭЭЛЭЭ САЙЖРУУЛАХ НЬ</a:t>
            </a:r>
            <a:endParaRPr lang="en-US" sz="32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029200"/>
          </a:xfrm>
        </p:spPr>
        <p:txBody>
          <a:bodyPr>
            <a:normAutofit lnSpcReduction="10000"/>
          </a:bodyPr>
          <a:lstStyle/>
          <a:p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Тогтоолгодог хичээл</a:t>
            </a:r>
          </a:p>
          <a:p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Ойлгуулдаг хичээл</a:t>
            </a:r>
          </a:p>
          <a:p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Ойлгодог хичээл</a:t>
            </a:r>
          </a:p>
          <a:p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Чаддаг хичээл</a:t>
            </a:r>
          </a:p>
          <a:p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Хүсдэг хичээл</a:t>
            </a:r>
          </a:p>
          <a:p>
            <a:pPr algn="ctr">
              <a:buNone/>
            </a:pPr>
            <a:r>
              <a:rPr lang="mn-M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“СУРАЛЦАХ ЧАДВАР”</a:t>
            </a:r>
          </a:p>
          <a:p>
            <a:pPr algn="just">
              <a:buNone/>
            </a:pP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		Хичээл сайжруулахын гол нөхцөл нь хүүхдэд хичээл маш ойлгомжтой байх явдал юм.</a:t>
            </a:r>
            <a:endParaRPr lang="en-US" b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12_121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japan\received_58870235186674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62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mn-MN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ШИНЭ САНАА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562600"/>
          </a:xfrm>
        </p:spPr>
        <p:txBody>
          <a:bodyPr>
            <a:normAutofit/>
          </a:bodyPr>
          <a:lstStyle/>
          <a:p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Бага ангийн математикийн боловсрол – ЭМХ ЦЭГЦТЭЙ, ОЙЛГОМЖТОЙ, ХЯЛБАРХАН</a:t>
            </a:r>
          </a:p>
          <a:p>
            <a:r>
              <a:rPr lang="mn-MN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Сургалтын хэрэглэгдэхүүний бүтээлч хэрэглээ</a:t>
            </a:r>
          </a:p>
          <a:p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Сургалтын хөтөлбөр – Арга зүйд ахиц гаргах – Үр дүн</a:t>
            </a:r>
          </a:p>
          <a:p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Судалгаат хичээл – </a:t>
            </a:r>
          </a:p>
          <a:p>
            <a:pPr>
              <a:buNone/>
            </a:pPr>
            <a:r>
              <a:rPr lang="mn-MN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mn-MN" b="1" i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ЯЛГАА</a:t>
            </a: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   -  Хичээлийн судалгаа</a:t>
            </a:r>
          </a:p>
          <a:p>
            <a:pPr algn="just"/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9+2     8+3     8+7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458200" cy="6324600"/>
          </a:xfrm>
        </p:spPr>
        <p:txBody>
          <a:bodyPr>
            <a:normAutofit/>
          </a:bodyPr>
          <a:lstStyle/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Эмх цэгц</a:t>
            </a:r>
          </a:p>
          <a:p>
            <a:pPr algn="just"/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Сурагчдын бүтээлийн үзэсгэлэн</a:t>
            </a: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Түвшний сургалт</a:t>
            </a:r>
          </a:p>
          <a:p>
            <a:pPr algn="just"/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Дунд ангийн сурагчид цэцэрлэгийн дүү нартаа ном уншиж өгдөг</a:t>
            </a: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Үйл ажиллагааний төлөвлөгөө </a:t>
            </a:r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(PDCA)</a:t>
            </a:r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None/>
            </a:pPr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Төлөвлөлт – сар, анги бүлгээр</a:t>
            </a:r>
          </a:p>
          <a:p>
            <a:pPr algn="just"/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Үдийн цайны цэс – зурагтай</a:t>
            </a: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Сурагчдын бүтээлийг хичээлийн хэрэглэгдэхүүн болгон ашиглах</a:t>
            </a:r>
          </a:p>
          <a:p>
            <a:pPr algn="just"/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Хүүхдийн бүтээлийг дээдлэх</a:t>
            </a:r>
            <a:endParaRPr lang="en-US" b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Autofit/>
          </a:bodyPr>
          <a:lstStyle/>
          <a:p>
            <a:pPr algn="just"/>
            <a:r>
              <a:rPr lang="mn-MN" sz="36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Сурагчдын судлаж мэдэхийг хүссэн зүйлсийг бичүүлж авдаг</a:t>
            </a:r>
          </a:p>
          <a:p>
            <a:pPr algn="just"/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Хаягжилт –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тодорхой - тодорхой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mn-MN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36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Бага дундын залгамж холбоо </a:t>
            </a:r>
            <a:r>
              <a:rPr lang="en-US" sz="36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36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бага анги, дунд ангийн сурагчид хамтран тэмцээн уралдаанд баг болж оролцох</a:t>
            </a:r>
            <a:r>
              <a:rPr lang="en-US" sz="3600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mn-MN" sz="3600" b="1" dirty="0" smtClean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Багш нар зай талбайг бүтээлчээр ашиглаж, ажлын бүтээмж нэмэгдүүлэх орчин бүрдүүлэх</a:t>
            </a:r>
          </a:p>
          <a:p>
            <a:pPr algn="just"/>
            <a:endParaRPr lang="en-US" sz="3600" b="1" dirty="0">
              <a:solidFill>
                <a:srgbClr val="80008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5580187_2649220245120954_809665624943466905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9938" cy="69209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248400"/>
          </a:xfrm>
        </p:spPr>
        <p:txBody>
          <a:bodyPr>
            <a:noAutofit/>
          </a:bodyPr>
          <a:lstStyle/>
          <a:p>
            <a:pPr algn="just"/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Самбар хөтлөлт, дэвтрийн тэмдэглэлийг хэвшүүлэх</a:t>
            </a: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Утас, хавчаараар самбар хийх</a:t>
            </a:r>
          </a:p>
          <a:p>
            <a:pPr algn="just"/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Багш өөрийн туршилт судалгаат хичээлийн хуваариа багш нарын конторын самбарт </a:t>
            </a:r>
            <a:r>
              <a:rPr lang="mn-MN" b="1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бичээд үлдээхэд </a:t>
            </a:r>
            <a:r>
              <a:rPr lang="mn-MN" b="1" dirty="0" smtClean="0">
                <a:solidFill>
                  <a:srgbClr val="800080"/>
                </a:solidFill>
                <a:latin typeface="Arial" pitchFamily="34" charset="0"/>
                <a:cs typeface="Arial" pitchFamily="34" charset="0"/>
              </a:rPr>
              <a:t>бусад багш нар сууж саналаа хэлдэг</a:t>
            </a: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Үдийн цайг сурагчдаар жижүүрлүүлж тараалгах </a:t>
            </a:r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хүртээх, зөв дадал</a:t>
            </a:r>
            <a:r>
              <a:rPr lang="en-US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mn-MN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Эцэг эхэд зориулсан зөвлөмж, гарын авлага</a:t>
            </a:r>
            <a:endParaRPr lang="mn-MN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Хүүхдээс багш сурч болох юм</a:t>
            </a: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Анги бүр хүүхэд хөгжлийн төв </a:t>
            </a: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Ахмад багш нартай бүтээлчээр хамтран ажиллах</a:t>
            </a: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Багш – сурагчдын санааг сонсож, амраах, чиглүүлэх</a:t>
            </a:r>
          </a:p>
          <a:p>
            <a:pPr algn="just"/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Алсын хараа, эрхэм зорилгоо эргэн харах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282003493137442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7706"/>
          <a:stretch>
            <a:fillRect/>
          </a:stretch>
        </p:blipFill>
        <p:spPr>
          <a:xfrm>
            <a:off x="0" y="0"/>
            <a:ext cx="915608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218816512481328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6938" b="5717"/>
          <a:stretch>
            <a:fillRect/>
          </a:stretch>
        </p:blipFill>
        <p:spPr>
          <a:xfrm>
            <a:off x="0" y="-1"/>
            <a:ext cx="9144000" cy="69106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japan\received_134463084239916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1173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279805797020581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307527091582293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1173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07_1335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244202796940847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7626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128770731805739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305800" cy="6248400"/>
          </a:xfrm>
        </p:spPr>
        <p:txBody>
          <a:bodyPr>
            <a:normAutofit/>
          </a:bodyPr>
          <a:lstStyle/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Үрава их сургууль</a:t>
            </a:r>
          </a:p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Минато дүүргийн Одабай Гакүэн цогцолбор Кооёо бага, дунд сургууль</a:t>
            </a:r>
          </a:p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“Минато хичээлийг сайжруулах академи” АББ</a:t>
            </a:r>
          </a:p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Минато дүүргийн Боловсролын хэлтэс</a:t>
            </a:r>
          </a:p>
          <a:p>
            <a:pPr algn="just"/>
            <a:r>
              <a:rPr lang="mn-MN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Токио Гакүгэй их сургуулийн харьяа Сэтагаяа бага сургууль</a:t>
            </a: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26718918420859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48907498836096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ceived_52900957795206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042161" y="-2042159"/>
            <a:ext cx="5105400" cy="9189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382000" cy="6172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mn-MN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БОЛОВСРОЛЫН САЛБАР                </a:t>
            </a:r>
          </a:p>
          <a:p>
            <a:pPr>
              <a:buNone/>
            </a:pPr>
            <a:r>
              <a:rPr lang="mn-MN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                        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асуудал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mn-MN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mn-MN" b="1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mn-M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АЧААЛАЛ </a:t>
            </a:r>
          </a:p>
          <a:p>
            <a:pPr>
              <a:buNone/>
            </a:pPr>
            <a:r>
              <a:rPr lang="mn-MN" b="1" dirty="0" smtClean="0">
                <a:latin typeface="Arial" pitchFamily="34" charset="0"/>
                <a:cs typeface="Arial" pitchFamily="34" charset="0"/>
              </a:rPr>
              <a:t>                      ЯАМ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mn-MN" b="1" dirty="0" smtClean="0">
                <a:latin typeface="Arial" pitchFamily="34" charset="0"/>
                <a:cs typeface="Arial" pitchFamily="34" charset="0"/>
              </a:rPr>
              <a:t>БСШУСЯ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</a:t>
            </a:r>
            <a:endParaRPr lang="mn-MN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mn-MN" b="1" dirty="0" smtClean="0">
                <a:latin typeface="Arial" pitchFamily="34" charset="0"/>
                <a:cs typeface="Arial" pitchFamily="34" charset="0"/>
              </a:rPr>
              <a:t>                                  </a:t>
            </a:r>
          </a:p>
          <a:p>
            <a:pPr>
              <a:buNone/>
            </a:pPr>
            <a:r>
              <a:rPr lang="mn-M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mn-MN" b="1" dirty="0" smtClean="0">
                <a:latin typeface="Arial" pitchFamily="34" charset="0"/>
                <a:cs typeface="Arial" pitchFamily="34" charset="0"/>
              </a:rPr>
              <a:t>                                                      </a:t>
            </a:r>
          </a:p>
          <a:p>
            <a:pPr>
              <a:buNone/>
            </a:pPr>
            <a:r>
              <a:rPr lang="mn-MN" b="1" dirty="0">
                <a:latin typeface="Arial" pitchFamily="34" charset="0"/>
                <a:cs typeface="Arial" pitchFamily="34" charset="0"/>
              </a:rPr>
              <a:t> </a:t>
            </a:r>
            <a:r>
              <a:rPr lang="mn-MN" b="1" dirty="0" smtClean="0">
                <a:latin typeface="Arial" pitchFamily="34" charset="0"/>
                <a:cs typeface="Arial" pitchFamily="34" charset="0"/>
              </a:rPr>
              <a:t>                       АЙМАГ, ДҮҮРЭГ</a:t>
            </a:r>
          </a:p>
          <a:p>
            <a:pPr>
              <a:buNone/>
            </a:pPr>
            <a:endParaRPr lang="mn-MN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mn-MN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mn-MN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БИЕ ДААСАН БАЙДАЛ, ХӨГЖИЛ</a:t>
            </a:r>
            <a:endParaRPr lang="en-US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419600" y="2819400"/>
            <a:ext cx="4572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mn-MN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ЦААШИД ХИЙХ АЖЛЫН ЧИГЛЭЛ</a:t>
            </a:r>
            <a:br>
              <a:rPr lang="mn-MN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</a:br>
            <a:r>
              <a:rPr lang="mn-MN" sz="18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2019.11.20 – 2020.05.20 хүртэлх ажлын төлөвлөгөөг гаргаж хүргүүлнэ. </a:t>
            </a:r>
            <a:endParaRPr lang="en-US" sz="1800" i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562600"/>
          </a:xfrm>
        </p:spPr>
        <p:txBody>
          <a:bodyPr>
            <a:normAutofit lnSpcReduction="10000"/>
          </a:bodyPr>
          <a:lstStyle/>
          <a:p>
            <a:pPr algn="just"/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Сургуулийн зорилгыг эргэн харах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(PDCA)</a:t>
            </a:r>
          </a:p>
          <a:p>
            <a:pPr algn="just"/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Сургалт, үйл ажиллагааны нэгдсэн төлөвлөлтөө сайжруулах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Хичээлийн судалгаа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mn-MN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Хүүхдэд суурилсан хичээл </a:t>
            </a:r>
          </a:p>
          <a:p>
            <a:pPr algn="just"/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Олон нийтийн оролцоот сургууль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эцэг эхэд зориулсан зөвлөмж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mn-MN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Үнэлгээ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Хичээл, үйл ажиллагааны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mn-MN" sz="36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mn-MN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Одабай </a:t>
            </a:r>
            <a:r>
              <a:rPr lang="en-US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mn-MN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усан онгоц</a:t>
            </a:r>
            <a:r>
              <a:rPr lang="en-US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mn-MN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Асакуса</a:t>
            </a:r>
          </a:p>
          <a:p>
            <a:pPr algn="just"/>
            <a:r>
              <a:rPr lang="mn-MN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Зоожёожи сүм</a:t>
            </a:r>
          </a:p>
          <a:p>
            <a:pPr algn="just"/>
            <a:r>
              <a:rPr lang="mn-MN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Токио цамхаг</a:t>
            </a:r>
          </a:p>
          <a:p>
            <a:pPr algn="just"/>
            <a:r>
              <a:rPr lang="mn-MN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Минато дүүргийн захиргаа</a:t>
            </a:r>
          </a:p>
          <a:p>
            <a:pPr algn="just"/>
            <a:r>
              <a:rPr lang="mn-MN" sz="36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Ниппори Санни холл</a:t>
            </a:r>
            <a:endParaRPr lang="en-US" sz="36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mn-MN" sz="3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Япон Монголын боловсролын системийн ялгаа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295400"/>
          <a:ext cx="9144001" cy="5257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5126"/>
                <a:gridCol w="2094046"/>
                <a:gridCol w="1852426"/>
                <a:gridCol w="2942403"/>
              </a:tblGrid>
              <a:tr h="516581"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БТ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Япон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Монгол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6581"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Цэцэрлэг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3-5</a:t>
                      </a:r>
                      <a:r>
                        <a:rPr lang="mn-MN" sz="2400" b="1" baseline="0" dirty="0" smtClean="0">
                          <a:latin typeface="Arial" pitchFamily="34" charset="0"/>
                          <a:cs typeface="Arial" pitchFamily="34" charset="0"/>
                        </a:rPr>
                        <a:t> нас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1.6-5</a:t>
                      </a:r>
                      <a:r>
                        <a:rPr lang="mn-MN" sz="2400" b="1" baseline="0" dirty="0" smtClean="0">
                          <a:latin typeface="Arial" pitchFamily="34" charset="0"/>
                          <a:cs typeface="Arial" pitchFamily="34" charset="0"/>
                        </a:rPr>
                        <a:t> нас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91632"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Бага боловсрол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1-6-р</a:t>
                      </a:r>
                      <a:r>
                        <a:rPr lang="mn-MN" sz="2400" b="1" baseline="0" dirty="0" smtClean="0">
                          <a:latin typeface="Arial" pitchFamily="34" charset="0"/>
                          <a:cs typeface="Arial" pitchFamily="34" charset="0"/>
                        </a:rPr>
                        <a:t> анги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1-5-р анги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6581">
                <a:tc rowSpan="3"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Бүрэн дунд боловсрол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Эхний хагас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7-9-р анги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6-9-р анги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6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Элсэлтийн шалгалт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89163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Сүүлийн хагас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10-12-р анги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10-12-р</a:t>
                      </a:r>
                      <a:r>
                        <a:rPr lang="mn-MN" sz="2400" b="1" baseline="0" dirty="0" smtClean="0">
                          <a:latin typeface="Arial" pitchFamily="34" charset="0"/>
                          <a:cs typeface="Arial" pitchFamily="34" charset="0"/>
                        </a:rPr>
                        <a:t> анги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91632">
                <a:tc rowSpan="2"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Дээд боловсрол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Элсэлтийн шалгалт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Элсэлтийн шалгалт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6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4 жил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latin typeface="Arial" pitchFamily="34" charset="0"/>
                          <a:cs typeface="Arial" pitchFamily="34" charset="0"/>
                        </a:rPr>
                        <a:t>4 жил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91107_0827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28600"/>
          <a:ext cx="8610600" cy="2906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0200"/>
                <a:gridCol w="2870200"/>
                <a:gridCol w="2870200"/>
              </a:tblGrid>
              <a:tr h="528959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Япон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Монгол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04282"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Их дээд сургуульд элсэгчид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mn-MN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12-р анги төгсөөд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53.6%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85.4%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28959"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Бусад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46.4% </a:t>
                      </a:r>
                      <a:r>
                        <a:rPr lang="mn-MN" sz="2400" b="1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mn-MN" sz="2400" b="1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20%, 20%, 6%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99.6%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(0.3%,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0.1%)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152400" y="3352800"/>
          <a:ext cx="8763000" cy="3330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6194"/>
                <a:gridCol w="3975806"/>
                <a:gridCol w="2921000"/>
              </a:tblGrid>
              <a:tr h="57159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Япон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Монгол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71595">
                <a:tc rowSpan="3"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Сурах бичиг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4 жилд 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нэг удаа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Хөтөлбөр 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1595"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Сонголттой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Нэгдсэн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409414"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Эхний хагас жил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хуудас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Сүүлийн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хагас жил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хуудас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  <a:p>
                      <a:pPr algn="ctr"/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Хичээлийн бүтэн жил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mn-MN" sz="2000" b="1" dirty="0" smtClean="0"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r>
                        <a:rPr lang="mn-MN" sz="2000" b="1" baseline="0" dirty="0" smtClean="0">
                          <a:latin typeface="Arial" pitchFamily="34" charset="0"/>
                          <a:cs typeface="Arial" pitchFamily="34" charset="0"/>
                        </a:rPr>
                        <a:t> хуудас</a:t>
                      </a:r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638</Words>
  <Application>Microsoft Office PowerPoint</Application>
  <PresentationFormat>On-screen Show (4:3)</PresentationFormat>
  <Paragraphs>150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“ХИЧЭЭЛИЙН СУДАЛГААНЫ НИЙГЭМЛЭГ”-ИЙН ЯПОН ДАХЬ СУРГАЛТ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Япон Монголын боловсролын системийн ялгаа</vt:lpstr>
      <vt:lpstr>PowerPoint Presentation</vt:lpstr>
      <vt:lpstr>PowerPoint Presentation</vt:lpstr>
      <vt:lpstr>PowerPoint Presentation</vt:lpstr>
      <vt:lpstr>“Үрава” их сургууль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ХИЧЭЭЛИЙН БЭЛТГЭЛ СУДАЛГАА (7 үнэт зүйл)</vt:lpstr>
      <vt:lpstr>ХҮҮХДЭД СУУРИЛСАН ХИЧЭЭЛЭЭ САЙЖРУУЛАХ НЬ</vt:lpstr>
      <vt:lpstr>PowerPoint Presentation</vt:lpstr>
      <vt:lpstr>PowerPoint Presentation</vt:lpstr>
      <vt:lpstr>ШИНЭ САНАА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ЦААШИД ХИЙХ АЖЛЫН ЧИГЛЭЛ 2019.11.20 – 2020.05.20 хүртэлх ажлын төлөвлөгөөг гаргаж хүргүүлнэ.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“ХИЧЭЭЛИЙН СУДАЛГААНЫ НИЙГЭМЛЭГИЙН”-ИЙН ЯПОН ДАХЬ СУРГАЛТ 2019</dc:title>
  <dc:creator>Pc</dc:creator>
  <cp:lastModifiedBy>Windows</cp:lastModifiedBy>
  <cp:revision>50</cp:revision>
  <dcterms:created xsi:type="dcterms:W3CDTF">2019-11-13T15:57:16Z</dcterms:created>
  <dcterms:modified xsi:type="dcterms:W3CDTF">2019-11-15T04:33:00Z</dcterms:modified>
</cp:coreProperties>
</file>